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0"/>
  </p:notesMasterIdLst>
  <p:handoutMasterIdLst>
    <p:handoutMasterId r:id="rId21"/>
  </p:handoutMasterIdLst>
  <p:sldIdLst>
    <p:sldId id="272" r:id="rId3"/>
    <p:sldId id="267" r:id="rId4"/>
    <p:sldId id="269" r:id="rId5"/>
    <p:sldId id="281" r:id="rId6"/>
    <p:sldId id="270" r:id="rId7"/>
    <p:sldId id="268" r:id="rId8"/>
    <p:sldId id="282" r:id="rId9"/>
    <p:sldId id="274" r:id="rId10"/>
    <p:sldId id="275" r:id="rId11"/>
    <p:sldId id="276" r:id="rId12"/>
    <p:sldId id="256" r:id="rId13"/>
    <p:sldId id="266" r:id="rId14"/>
    <p:sldId id="277" r:id="rId15"/>
    <p:sldId id="278" r:id="rId16"/>
    <p:sldId id="279" r:id="rId17"/>
    <p:sldId id="280" r:id="rId18"/>
    <p:sldId id="273" r:id="rId19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111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660" y="72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482589-CB2F-4003-801D-095B67490E73}" type="datetimeFigureOut">
              <a:rPr lang="en-US"/>
              <a:t>4/26/2016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A4844B-5D5D-4D8E-9E71-6B297DF4019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89861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7D4DBF-746C-4C25-853D-8A1CBE8404F4}" type="datetimeFigureOut">
              <a:rPr lang="en-US"/>
              <a:t>4/26/2016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E0FDE7-FE71-46E3-9512-437B13AD5F4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6979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4812" y="1524000"/>
            <a:ext cx="8839201" cy="32004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4813" y="4876800"/>
            <a:ext cx="7162799" cy="990600"/>
          </a:xfrm>
        </p:spPr>
        <p:txBody>
          <a:bodyPr lIns="91440"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50" baseline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8870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lternate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393372" y="0"/>
            <a:ext cx="6795452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5484812" y="0"/>
            <a:ext cx="6704012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3" y="685800"/>
            <a:ext cx="426720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4413" y="685800"/>
            <a:ext cx="5486400" cy="5486400"/>
          </a:xfrm>
          <a:solidFill>
            <a:schemeClr val="tx2">
              <a:lumMod val="10000"/>
            </a:schemeClr>
          </a:solidFill>
          <a:ln w="50800">
            <a:solidFill>
              <a:schemeClr val="tx1"/>
            </a:solidFill>
            <a:miter lim="800000"/>
          </a:ln>
          <a:effectLst>
            <a:outerShdw blurRad="19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013" y="4724400"/>
            <a:ext cx="4267200" cy="14478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4/26/2016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3953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4/26/2016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89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75812" y="685801"/>
            <a:ext cx="1219201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3813" y="685800"/>
            <a:ext cx="8153399" cy="54864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4/26/2016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720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4/26/2016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008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3429000"/>
            <a:ext cx="9601201" cy="2286000"/>
          </a:xfrm>
        </p:spPr>
        <p:txBody>
          <a:bodyPr anchor="b">
            <a:normAutofit/>
          </a:bodyPr>
          <a:lstStyle>
            <a:lvl1pPr algn="l">
              <a:defRPr sz="48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685800"/>
            <a:ext cx="7543800" cy="1066800"/>
          </a:xfrm>
        </p:spPr>
        <p:txBody>
          <a:bodyPr lIns="91440" anchor="t"/>
          <a:lstStyle>
            <a:lvl1pPr marL="0" indent="0">
              <a:spcBef>
                <a:spcPts val="0"/>
              </a:spcBef>
              <a:buNone/>
              <a:defRPr sz="2000" cap="all" spc="250" baseline="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4/26/2016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5788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3813" y="1828800"/>
            <a:ext cx="4648199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2" y="1828801"/>
            <a:ext cx="4648202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4/26/2016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1387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1676400"/>
            <a:ext cx="4646376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3813" y="2438400"/>
            <a:ext cx="4648199" cy="3733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6812" y="1676400"/>
            <a:ext cx="4648201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6812" y="2438400"/>
            <a:ext cx="4648201" cy="3733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4/26/2016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9569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4/26/2016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131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4/26/2016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663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08012" y="0"/>
            <a:ext cx="4883563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699452" y="0"/>
            <a:ext cx="4700684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685800"/>
            <a:ext cx="358140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3" y="685800"/>
            <a:ext cx="5484970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3" y="4724400"/>
            <a:ext cx="3581400" cy="140176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4/26/2016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1957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08012" y="0"/>
            <a:ext cx="4883563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699452" y="0"/>
            <a:ext cx="4700684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685800"/>
            <a:ext cx="358140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4413" y="685800"/>
            <a:ext cx="5486400" cy="5486400"/>
          </a:xfrm>
          <a:solidFill>
            <a:schemeClr val="tx2">
              <a:lumMod val="10000"/>
            </a:schemeClr>
          </a:solidFill>
          <a:ln w="50800">
            <a:solidFill>
              <a:schemeClr val="tx1"/>
            </a:solidFill>
            <a:miter lim="800000"/>
          </a:ln>
          <a:effectLst>
            <a:outerShdw blurRad="19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3" y="4724400"/>
            <a:ext cx="3581400" cy="140176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t>4/26/2016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7193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3812" y="3810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4" y="1828800"/>
            <a:ext cx="96012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99412" y="6400801"/>
            <a:ext cx="13200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DC1F7-A9E9-4D8B-8C97-C74523B2CF2A}" type="datetimeFigureOut">
              <a:rPr lang="en-US"/>
              <a:pPr/>
              <a:t>4/26/2016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38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75812" y="6400801"/>
            <a:ext cx="12192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542E4-2CCF-42F6-9D92-ED568035133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082099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2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Font typeface="Century" pitchFamily="18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9164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23160" indent="-22860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28600" algn="l" defTabSz="914400" rtl="0" eaLnBrk="1" latinLnBrk="0" hangingPunct="1"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54680" indent="-22860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12419012" cy="1143000"/>
          </a:xfrm>
        </p:spPr>
        <p:txBody>
          <a:bodyPr>
            <a:normAutofit fontScale="90000"/>
          </a:bodyPr>
          <a:lstStyle/>
          <a:p>
            <a:r>
              <a:rPr lang="fr-FR" sz="6000" dirty="0" smtClean="0">
                <a:ln w="3175">
                  <a:solidFill>
                    <a:schemeClr val="tx1">
                      <a:lumMod val="95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Pour un bonbon!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Devine </a:t>
            </a:r>
            <a:r>
              <a:rPr lang="fr-FR" i="1" dirty="0" smtClean="0"/>
              <a:t>(</a:t>
            </a:r>
            <a:r>
              <a:rPr lang="fr-FR" i="1" dirty="0" err="1" smtClean="0"/>
              <a:t>guess</a:t>
            </a:r>
            <a:r>
              <a:rPr lang="fr-FR" i="1" dirty="0" smtClean="0"/>
              <a:t>) </a:t>
            </a:r>
            <a:r>
              <a:rPr lang="fr-FR" dirty="0" smtClean="0"/>
              <a:t>à quelle heure je me suis réveillé ce matin!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1811" y="2133600"/>
            <a:ext cx="11657013" cy="4343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3600" dirty="0" smtClean="0">
                <a:solidFill>
                  <a:schemeClr val="bg2"/>
                </a:solidFill>
              </a:rPr>
              <a:t>Je</a:t>
            </a:r>
            <a:r>
              <a:rPr lang="fr-FR" sz="3600" dirty="0" smtClean="0"/>
              <a:t> </a:t>
            </a:r>
            <a:r>
              <a:rPr lang="fr-FR" sz="3600" dirty="0" smtClean="0">
                <a:solidFill>
                  <a:srgbClr val="00B0F0"/>
                </a:solidFill>
              </a:rPr>
              <a:t>me</a:t>
            </a:r>
            <a:r>
              <a:rPr lang="fr-FR" sz="3600" dirty="0" smtClean="0"/>
              <a:t> </a:t>
            </a:r>
            <a:r>
              <a:rPr lang="fr-FR" sz="3600" dirty="0" smtClean="0">
                <a:solidFill>
                  <a:srgbClr val="FFFF00"/>
                </a:solidFill>
              </a:rPr>
              <a:t>suis</a:t>
            </a:r>
            <a:r>
              <a:rPr lang="fr-FR" sz="3600" dirty="0" smtClean="0"/>
              <a:t> </a:t>
            </a:r>
            <a:r>
              <a:rPr lang="fr-F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réveillé</a:t>
            </a:r>
            <a:r>
              <a:rPr lang="fr-FR" sz="3600" dirty="0" smtClean="0">
                <a:solidFill>
                  <a:srgbClr val="FF3399"/>
                </a:solidFill>
              </a:rPr>
              <a:t>(e) </a:t>
            </a:r>
            <a:r>
              <a:rPr lang="fr-FR" sz="3600" dirty="0" smtClean="0"/>
              <a:t>– I </a:t>
            </a:r>
            <a:r>
              <a:rPr lang="fr-FR" sz="3600" dirty="0" err="1" smtClean="0"/>
              <a:t>woke</a:t>
            </a:r>
            <a:r>
              <a:rPr lang="fr-FR" sz="3600" dirty="0" smtClean="0"/>
              <a:t> up</a:t>
            </a:r>
          </a:p>
          <a:p>
            <a:pPr marL="0" indent="0">
              <a:buNone/>
            </a:pPr>
            <a:endParaRPr lang="fr-FR" sz="1200" dirty="0" smtClean="0"/>
          </a:p>
          <a:p>
            <a:pPr marL="0" indent="0">
              <a:buNone/>
            </a:pPr>
            <a:r>
              <a:rPr lang="fr-FR" sz="3600" dirty="0" smtClean="0">
                <a:solidFill>
                  <a:schemeClr val="bg2"/>
                </a:solidFill>
              </a:rPr>
              <a:t>Tu</a:t>
            </a:r>
            <a:r>
              <a:rPr lang="fr-FR" sz="3600" dirty="0" smtClean="0"/>
              <a:t> </a:t>
            </a:r>
            <a:r>
              <a:rPr lang="fr-FR" sz="3600" dirty="0" smtClean="0">
                <a:solidFill>
                  <a:srgbClr val="00B0F0"/>
                </a:solidFill>
              </a:rPr>
              <a:t>t’</a:t>
            </a:r>
            <a:r>
              <a:rPr lang="fr-FR" sz="3600" dirty="0" smtClean="0">
                <a:solidFill>
                  <a:srgbClr val="FFFF00"/>
                </a:solidFill>
              </a:rPr>
              <a:t>es</a:t>
            </a:r>
            <a:r>
              <a:rPr lang="fr-FR" sz="3600" dirty="0" smtClean="0"/>
              <a:t> </a:t>
            </a:r>
            <a:r>
              <a:rPr lang="fr-F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réveillé</a:t>
            </a:r>
            <a:r>
              <a:rPr lang="fr-FR" sz="3600" dirty="0" smtClean="0">
                <a:solidFill>
                  <a:srgbClr val="FF3399"/>
                </a:solidFill>
              </a:rPr>
              <a:t>(e) </a:t>
            </a:r>
            <a:r>
              <a:rPr lang="fr-FR" sz="3600" dirty="0" smtClean="0"/>
              <a:t>– </a:t>
            </a:r>
            <a:r>
              <a:rPr lang="fr-FR" sz="3600" dirty="0" err="1" smtClean="0"/>
              <a:t>you</a:t>
            </a:r>
            <a:r>
              <a:rPr lang="fr-FR" sz="3600" dirty="0" smtClean="0"/>
              <a:t> </a:t>
            </a:r>
            <a:r>
              <a:rPr lang="fr-FR" sz="3600" dirty="0" err="1" smtClean="0"/>
              <a:t>woke</a:t>
            </a:r>
            <a:r>
              <a:rPr lang="fr-FR" sz="3600" dirty="0" smtClean="0"/>
              <a:t> up (</a:t>
            </a:r>
            <a:r>
              <a:rPr lang="fr-FR" sz="3600" dirty="0" err="1" smtClean="0"/>
              <a:t>informal</a:t>
            </a:r>
            <a:r>
              <a:rPr lang="fr-FR" sz="3600" dirty="0" smtClean="0"/>
              <a:t>)</a:t>
            </a:r>
          </a:p>
          <a:p>
            <a:pPr marL="0" indent="0">
              <a:buNone/>
            </a:pPr>
            <a:endParaRPr lang="fr-FR" sz="1200" dirty="0" smtClean="0"/>
          </a:p>
          <a:p>
            <a:pPr marL="0" indent="0">
              <a:buNone/>
            </a:pPr>
            <a:r>
              <a:rPr lang="fr-FR" sz="3600" dirty="0" smtClean="0">
                <a:solidFill>
                  <a:schemeClr val="bg2"/>
                </a:solidFill>
              </a:rPr>
              <a:t>Il/elle</a:t>
            </a:r>
            <a:r>
              <a:rPr lang="fr-FR" sz="3600" dirty="0" smtClean="0"/>
              <a:t> </a:t>
            </a:r>
            <a:r>
              <a:rPr lang="fr-FR" sz="3600" dirty="0" smtClean="0">
                <a:solidFill>
                  <a:srgbClr val="00B0F0"/>
                </a:solidFill>
              </a:rPr>
              <a:t>s’</a:t>
            </a:r>
            <a:r>
              <a:rPr lang="fr-FR" sz="3600" dirty="0" smtClean="0">
                <a:solidFill>
                  <a:srgbClr val="FFFF00"/>
                </a:solidFill>
              </a:rPr>
              <a:t>est</a:t>
            </a:r>
            <a:r>
              <a:rPr lang="fr-FR" sz="3600" dirty="0" smtClean="0"/>
              <a:t> </a:t>
            </a:r>
            <a:r>
              <a:rPr lang="fr-F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réveillé</a:t>
            </a:r>
            <a:r>
              <a:rPr lang="fr-FR" sz="3600" dirty="0" smtClean="0">
                <a:solidFill>
                  <a:srgbClr val="FF3399"/>
                </a:solidFill>
              </a:rPr>
              <a:t>(e) </a:t>
            </a:r>
            <a:r>
              <a:rPr lang="fr-FR" sz="3600" dirty="0" smtClean="0"/>
              <a:t>– </a:t>
            </a:r>
            <a:r>
              <a:rPr lang="fr-FR" sz="3600" dirty="0" err="1" smtClean="0"/>
              <a:t>he</a:t>
            </a:r>
            <a:r>
              <a:rPr lang="fr-FR" sz="3600" dirty="0" smtClean="0"/>
              <a:t>/</a:t>
            </a:r>
            <a:r>
              <a:rPr lang="fr-FR" sz="3600" dirty="0" err="1" smtClean="0"/>
              <a:t>she</a:t>
            </a:r>
            <a:r>
              <a:rPr lang="fr-FR" sz="3600" dirty="0" smtClean="0"/>
              <a:t> </a:t>
            </a:r>
            <a:r>
              <a:rPr lang="fr-FR" sz="3600" dirty="0" err="1" smtClean="0"/>
              <a:t>woke</a:t>
            </a:r>
            <a:r>
              <a:rPr lang="fr-FR" sz="3600" dirty="0" smtClean="0"/>
              <a:t> up</a:t>
            </a:r>
          </a:p>
          <a:p>
            <a:pPr marL="0" indent="0">
              <a:buNone/>
            </a:pPr>
            <a:endParaRPr lang="fr-FR" sz="1200" dirty="0" smtClean="0"/>
          </a:p>
          <a:p>
            <a:pPr marL="0" indent="0">
              <a:buNone/>
            </a:pPr>
            <a:r>
              <a:rPr lang="fr-FR" sz="3600" dirty="0" smtClean="0">
                <a:solidFill>
                  <a:schemeClr val="bg2"/>
                </a:solidFill>
              </a:rPr>
              <a:t>Vous</a:t>
            </a:r>
            <a:r>
              <a:rPr lang="fr-FR" sz="3600" dirty="0" smtClean="0"/>
              <a:t> </a:t>
            </a:r>
            <a:r>
              <a:rPr lang="fr-FR" sz="3600" dirty="0" smtClean="0">
                <a:solidFill>
                  <a:srgbClr val="00B0F0"/>
                </a:solidFill>
              </a:rPr>
              <a:t>vous</a:t>
            </a:r>
            <a:r>
              <a:rPr lang="fr-FR" sz="3600" dirty="0" smtClean="0"/>
              <a:t> </a:t>
            </a:r>
            <a:r>
              <a:rPr lang="fr-FR" sz="3600" dirty="0" smtClean="0">
                <a:solidFill>
                  <a:srgbClr val="FFFF00"/>
                </a:solidFill>
              </a:rPr>
              <a:t>êtes</a:t>
            </a:r>
            <a:r>
              <a:rPr lang="fr-FR" sz="3600" dirty="0" smtClean="0"/>
              <a:t> </a:t>
            </a:r>
            <a:r>
              <a:rPr lang="fr-F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réveillé</a:t>
            </a:r>
            <a:r>
              <a:rPr lang="fr-FR" sz="3600" dirty="0" smtClean="0">
                <a:solidFill>
                  <a:srgbClr val="FF3399"/>
                </a:solidFill>
              </a:rPr>
              <a:t>(e)</a:t>
            </a:r>
            <a:r>
              <a:rPr lang="fr-FR" sz="3600" dirty="0" smtClean="0">
                <a:solidFill>
                  <a:srgbClr val="FF7111"/>
                </a:solidFill>
              </a:rPr>
              <a:t>(s) </a:t>
            </a:r>
            <a:r>
              <a:rPr lang="fr-FR" sz="3600" dirty="0" smtClean="0"/>
              <a:t>– </a:t>
            </a:r>
            <a:r>
              <a:rPr lang="fr-FR" sz="3600" dirty="0" err="1" smtClean="0"/>
              <a:t>you</a:t>
            </a:r>
            <a:r>
              <a:rPr lang="fr-FR" sz="3600" dirty="0" smtClean="0"/>
              <a:t> </a:t>
            </a:r>
            <a:r>
              <a:rPr lang="fr-FR" sz="3600" dirty="0" err="1" smtClean="0"/>
              <a:t>woke</a:t>
            </a:r>
            <a:r>
              <a:rPr lang="fr-FR" sz="3600" dirty="0" smtClean="0"/>
              <a:t> up (</a:t>
            </a:r>
            <a:r>
              <a:rPr lang="fr-FR" sz="3600" dirty="0" err="1" smtClean="0"/>
              <a:t>formal</a:t>
            </a:r>
            <a:r>
              <a:rPr lang="fr-FR" sz="3600" dirty="0" smtClean="0"/>
              <a:t>) /             </a:t>
            </a:r>
          </a:p>
          <a:p>
            <a:pPr marL="0" indent="0">
              <a:buNone/>
            </a:pPr>
            <a:r>
              <a:rPr lang="fr-FR" sz="3600" dirty="0"/>
              <a:t> </a:t>
            </a:r>
            <a:r>
              <a:rPr lang="fr-FR" sz="3600" dirty="0" smtClean="0"/>
              <a:t>                                                                   y’all </a:t>
            </a:r>
            <a:r>
              <a:rPr lang="fr-FR" sz="3600" dirty="0" err="1" smtClean="0"/>
              <a:t>woke</a:t>
            </a:r>
            <a:r>
              <a:rPr lang="fr-FR" sz="3600" dirty="0" smtClean="0"/>
              <a:t> up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314135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229818"/>
              </p:ext>
            </p:extLst>
          </p:nvPr>
        </p:nvGraphicFramePr>
        <p:xfrm>
          <a:off x="836611" y="720373"/>
          <a:ext cx="10439400" cy="5355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9850"/>
                <a:gridCol w="2609850"/>
                <a:gridCol w="2609850"/>
                <a:gridCol w="2609850"/>
              </a:tblGrid>
              <a:tr h="37016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</a:t>
                      </a:r>
                      <a:r>
                        <a:rPr lang="en-US" sz="2000" baseline="0" dirty="0" smtClean="0"/>
                        <a:t> need a lot of help with this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</a:t>
                      </a:r>
                      <a:r>
                        <a:rPr lang="en-US" sz="2000" baseline="0" dirty="0" smtClean="0"/>
                        <a:t> need only a little help or I can do it using my notes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 can</a:t>
                      </a:r>
                      <a:r>
                        <a:rPr lang="en-US" sz="2000" baseline="0" dirty="0" smtClean="0"/>
                        <a:t> do this on my own without notes or help from a partner/the teacher</a:t>
                      </a:r>
                      <a:endParaRPr lang="en-US" sz="2000" dirty="0"/>
                    </a:p>
                  </a:txBody>
                  <a:tcPr anchor="ctr"/>
                </a:tc>
              </a:tr>
              <a:tr h="96668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</a:t>
                      </a:r>
                      <a:r>
                        <a:rPr lang="en-US" sz="2000" baseline="0" dirty="0" smtClean="0"/>
                        <a:t> know if something is in the PC or Imp. when I see it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6696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 can decide between using PC or</a:t>
                      </a:r>
                      <a:r>
                        <a:rPr lang="en-US" sz="2000" baseline="0" dirty="0" smtClean="0"/>
                        <a:t> Imp. In my own writing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62114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 can conjugate verbs in the PC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96668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 can conjugate verbs in the Imp.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142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sz="6600" dirty="0" smtClean="0"/>
              <a:t>Le chat et la mouche</a:t>
            </a:r>
            <a:endParaRPr lang="fr-FR" sz="66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674813" y="4876800"/>
            <a:ext cx="8000999" cy="990600"/>
          </a:xfrm>
        </p:spPr>
        <p:txBody>
          <a:bodyPr>
            <a:noAutofit/>
          </a:bodyPr>
          <a:lstStyle/>
          <a:p>
            <a:r>
              <a:rPr lang="fr-FR" sz="2400" dirty="0" smtClean="0"/>
              <a:t>Objectifs: tell a story </a:t>
            </a:r>
            <a:r>
              <a:rPr lang="fr-FR" sz="2400" dirty="0" err="1" smtClean="0"/>
              <a:t>using</a:t>
            </a:r>
            <a:r>
              <a:rPr lang="fr-FR" sz="2400" dirty="0" smtClean="0"/>
              <a:t> </a:t>
            </a:r>
            <a:r>
              <a:rPr lang="fr-FR" sz="2400" dirty="0" err="1" smtClean="0"/>
              <a:t>both</a:t>
            </a:r>
            <a:r>
              <a:rPr lang="fr-FR" sz="2400" dirty="0" smtClean="0"/>
              <a:t> passé composé and imparfait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60082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/>
        </p:nvPicPr>
        <p:blipFill rotWithShape="1">
          <a:blip r:embed="rId2"/>
          <a:srcRect l="14861" t="27421" r="40417" b="10326"/>
          <a:stretch/>
        </p:blipFill>
        <p:spPr bwMode="auto">
          <a:xfrm>
            <a:off x="8151812" y="3502924"/>
            <a:ext cx="3504749" cy="27454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8012" y="243512"/>
            <a:ext cx="4724400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65138" indent="-355600">
              <a:buFont typeface="+mj-lt"/>
              <a:buAutoNum type="alphaLcParenR"/>
            </a:pPr>
            <a:r>
              <a:rPr lang="fr-FR" sz="2400" dirty="0"/>
              <a:t>Il n’a pas réussi à attraper la mouche.</a:t>
            </a:r>
          </a:p>
          <a:p>
            <a:pPr marL="465138" indent="-355600">
              <a:buFont typeface="+mj-lt"/>
              <a:buAutoNum type="alphaLcParenR"/>
            </a:pPr>
            <a:endParaRPr lang="fr-FR" sz="1600" dirty="0" smtClean="0"/>
          </a:p>
          <a:p>
            <a:pPr marL="465138" indent="-355600">
              <a:buFont typeface="+mj-lt"/>
              <a:buAutoNum type="alphaLcParenR"/>
            </a:pPr>
            <a:r>
              <a:rPr lang="fr-FR" sz="2400" dirty="0"/>
              <a:t>Le chat s’est réveillé parce qu’il a entendu une mouche</a:t>
            </a:r>
            <a:r>
              <a:rPr lang="fr-FR" sz="2400" dirty="0" smtClean="0"/>
              <a:t>.</a:t>
            </a:r>
          </a:p>
          <a:p>
            <a:pPr marL="465138" indent="-355600">
              <a:buFont typeface="+mj-lt"/>
              <a:buAutoNum type="alphaLcParenR"/>
            </a:pPr>
            <a:endParaRPr lang="fr-FR" sz="1400" dirty="0"/>
          </a:p>
          <a:p>
            <a:pPr marL="465138" indent="-355600">
              <a:buFont typeface="+mj-lt"/>
              <a:buAutoNum type="alphaLcParenR"/>
            </a:pPr>
            <a:r>
              <a:rPr lang="fr-FR" sz="2400" dirty="0" smtClean="0"/>
              <a:t>Simon </a:t>
            </a:r>
            <a:r>
              <a:rPr lang="fr-FR" sz="2400" dirty="0"/>
              <a:t>et son chat dormaient dans le salon.</a:t>
            </a:r>
          </a:p>
          <a:p>
            <a:pPr marL="465138" indent="-355600">
              <a:buFont typeface="+mj-lt"/>
              <a:buAutoNum type="alphaLcParenR"/>
            </a:pPr>
            <a:endParaRPr lang="fr-FR" sz="1600" dirty="0" smtClean="0"/>
          </a:p>
          <a:p>
            <a:pPr marL="465138" indent="-355600">
              <a:buFont typeface="+mj-lt"/>
              <a:buAutoNum type="alphaLcParenR"/>
            </a:pPr>
            <a:r>
              <a:rPr lang="fr-FR" sz="2400" dirty="0" smtClean="0"/>
              <a:t>La mouche faisait beaucoup de bruit.</a:t>
            </a:r>
          </a:p>
          <a:p>
            <a:pPr marL="465138" indent="-355600">
              <a:buFont typeface="+mj-lt"/>
              <a:buAutoNum type="alphaLcParenR"/>
            </a:pPr>
            <a:endParaRPr lang="fr-FR" sz="1600" dirty="0" smtClean="0"/>
          </a:p>
          <a:p>
            <a:pPr marL="465138" indent="-355600">
              <a:buFont typeface="+mj-lt"/>
              <a:buAutoNum type="alphaLcParenR"/>
            </a:pPr>
            <a:r>
              <a:rPr lang="fr-FR" sz="2400" dirty="0"/>
              <a:t>Il a renversé une tasse de thé</a:t>
            </a:r>
            <a:r>
              <a:rPr lang="fr-FR" sz="2400" dirty="0" smtClean="0"/>
              <a:t>.</a:t>
            </a:r>
            <a:endParaRPr lang="fr-FR" sz="2400" dirty="0"/>
          </a:p>
          <a:p>
            <a:pPr marL="465138" indent="-355600">
              <a:buFont typeface="+mj-lt"/>
              <a:buAutoNum type="alphaLcParenR"/>
            </a:pPr>
            <a:endParaRPr lang="fr-FR" sz="2400" dirty="0"/>
          </a:p>
          <a:p>
            <a:pPr marL="465138" indent="-355600">
              <a:buFont typeface="+mj-lt"/>
              <a:buAutoNum type="alphaLcParenR"/>
            </a:pPr>
            <a:r>
              <a:rPr lang="fr-FR" sz="2400" dirty="0" smtClean="0"/>
              <a:t>Le chat voulait attraper la mouche.</a:t>
            </a:r>
          </a:p>
          <a:p>
            <a:pPr marL="465138" indent="-355600">
              <a:buFont typeface="+mj-lt"/>
              <a:buAutoNum type="alphaLcParenR"/>
            </a:pPr>
            <a:endParaRPr lang="fr-FR" sz="1600" dirty="0"/>
          </a:p>
          <a:p>
            <a:pPr marL="465138" indent="-355600">
              <a:buFont typeface="+mj-lt"/>
              <a:buAutoNum type="alphaLcParenR"/>
            </a:pPr>
            <a:r>
              <a:rPr lang="fr-FR" sz="2400" dirty="0" smtClean="0"/>
              <a:t>Le chat a sauté sur la table.</a:t>
            </a:r>
          </a:p>
          <a:p>
            <a:pPr marL="465138" indent="-355600">
              <a:buFont typeface="+mj-lt"/>
              <a:buAutoNum type="alphaLcParenR"/>
            </a:pPr>
            <a:endParaRPr lang="fr-FR" sz="1600" dirty="0" smtClean="0"/>
          </a:p>
          <a:p>
            <a:pPr marL="465138" indent="-355600">
              <a:buFont typeface="+mj-lt"/>
              <a:buAutoNum type="alphaLcParenR"/>
            </a:pPr>
            <a:endParaRPr lang="fr-FR" sz="1600" dirty="0" smtClean="0"/>
          </a:p>
        </p:txBody>
      </p:sp>
      <p:pic>
        <p:nvPicPr>
          <p:cNvPr id="4" name="Picture 3"/>
          <p:cNvPicPr/>
          <p:nvPr/>
        </p:nvPicPr>
        <p:blipFill rotWithShape="1">
          <a:blip r:embed="rId3"/>
          <a:srcRect l="14423" t="3136" r="8172" b="11346"/>
          <a:stretch/>
        </p:blipFill>
        <p:spPr bwMode="auto">
          <a:xfrm>
            <a:off x="6094413" y="705134"/>
            <a:ext cx="3124199" cy="28762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Placeholder 4"/>
          <p:cNvPicPr>
            <a:picLocks noGrp="1"/>
          </p:cNvPicPr>
          <p:nvPr>
            <p:ph type="pic"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35" t="46916" r="35048" b="17011"/>
          <a:stretch/>
        </p:blipFill>
        <p:spPr bwMode="auto">
          <a:xfrm>
            <a:off x="8913812" y="710822"/>
            <a:ext cx="2742749" cy="2764808"/>
          </a:xfrm>
          <a:prstGeom prst="rect">
            <a:avLst/>
          </a:prstGeom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/>
          <p:cNvPicPr/>
          <p:nvPr/>
        </p:nvPicPr>
        <p:blipFill rotWithShape="1">
          <a:blip r:embed="rId5"/>
          <a:srcRect l="16450" t="24150" r="61966" b="49299"/>
          <a:stretch/>
        </p:blipFill>
        <p:spPr bwMode="auto">
          <a:xfrm>
            <a:off x="6094413" y="3475629"/>
            <a:ext cx="2819399" cy="27727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9" name="Straight Connector 8"/>
          <p:cNvCxnSpPr/>
          <p:nvPr/>
        </p:nvCxnSpPr>
        <p:spPr>
          <a:xfrm>
            <a:off x="8913812" y="705134"/>
            <a:ext cx="0" cy="554326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094413" y="3489276"/>
            <a:ext cx="5562150" cy="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6094413" y="705134"/>
            <a:ext cx="5543265" cy="554326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40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/>
          <p:nvPr/>
        </p:nvPicPr>
        <p:blipFill rotWithShape="1">
          <a:blip r:embed="rId2"/>
          <a:srcRect l="14423" t="3136" r="8172" b="11346"/>
          <a:stretch/>
        </p:blipFill>
        <p:spPr bwMode="auto">
          <a:xfrm>
            <a:off x="2513012" y="457200"/>
            <a:ext cx="6553200" cy="5715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0373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4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35" t="46916" r="35048" b="17011"/>
          <a:stretch/>
        </p:blipFill>
        <p:spPr bwMode="auto">
          <a:xfrm>
            <a:off x="2970212" y="838200"/>
            <a:ext cx="6248400" cy="5257800"/>
          </a:xfrm>
          <a:prstGeom prst="rect">
            <a:avLst/>
          </a:prstGeom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7277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/>
          <p:nvPr/>
        </p:nvPicPr>
        <p:blipFill rotWithShape="1">
          <a:blip r:embed="rId2"/>
          <a:srcRect l="16450" t="24150" r="61966" b="49299"/>
          <a:stretch/>
        </p:blipFill>
        <p:spPr bwMode="auto">
          <a:xfrm>
            <a:off x="2132012" y="457200"/>
            <a:ext cx="7239000" cy="5943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6327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 rotWithShape="1">
          <a:blip r:embed="rId2"/>
          <a:srcRect l="14861" t="27421" r="40417" b="10326"/>
          <a:stretch/>
        </p:blipFill>
        <p:spPr bwMode="auto">
          <a:xfrm>
            <a:off x="1674812" y="609600"/>
            <a:ext cx="8991149" cy="5715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4547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1524000"/>
            <a:ext cx="12150951" cy="762000"/>
          </a:xfrm>
        </p:spPr>
        <p:txBody>
          <a:bodyPr>
            <a:normAutofit fontScale="90000"/>
          </a:bodyPr>
          <a:lstStyle/>
          <a:p>
            <a:pPr marL="406400" algn="ctr"/>
            <a:r>
              <a:rPr lang="fr-FR" sz="6000" dirty="0" smtClean="0">
                <a:ln w="3175">
                  <a:solidFill>
                    <a:schemeClr val="tx1">
                      <a:lumMod val="95000"/>
                    </a:schemeClr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Devoirs</a:t>
            </a:r>
            <a:br>
              <a:rPr lang="fr-FR" sz="6000" dirty="0" smtClean="0">
                <a:ln w="3175">
                  <a:solidFill>
                    <a:schemeClr val="tx1">
                      <a:lumMod val="95000"/>
                    </a:schemeClr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1200" dirty="0" smtClean="0">
                <a:ln w="3175">
                  <a:solidFill>
                    <a:schemeClr val="tx1">
                      <a:lumMod val="95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fr-FR" sz="1200" dirty="0" smtClean="0">
                <a:ln w="3175">
                  <a:solidFill>
                    <a:schemeClr val="tx1">
                      <a:lumMod val="95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dirty="0" err="1" smtClean="0"/>
              <a:t>Create</a:t>
            </a:r>
            <a:r>
              <a:rPr lang="fr-FR" dirty="0" smtClean="0"/>
              <a:t> a one </a:t>
            </a:r>
            <a:r>
              <a:rPr lang="fr-FR" dirty="0" err="1" smtClean="0"/>
              <a:t>paragraph</a:t>
            </a:r>
            <a:r>
              <a:rPr lang="fr-FR" dirty="0" smtClean="0"/>
              <a:t> story (7 sentences minimum) OR </a:t>
            </a:r>
            <a:r>
              <a:rPr lang="fr-FR" dirty="0" err="1" smtClean="0"/>
              <a:t>write</a:t>
            </a:r>
            <a:r>
              <a:rPr lang="fr-FR" dirty="0" smtClean="0"/>
              <a:t> 10 </a:t>
            </a:r>
            <a:r>
              <a:rPr lang="fr-FR" dirty="0" err="1" smtClean="0"/>
              <a:t>unrelated</a:t>
            </a:r>
            <a:r>
              <a:rPr lang="fr-FR" dirty="0" smtClean="0"/>
              <a:t> sentences </a:t>
            </a:r>
            <a:r>
              <a:rPr lang="fr-FR" dirty="0" err="1" smtClean="0"/>
              <a:t>using</a:t>
            </a:r>
            <a:r>
              <a:rPr lang="fr-FR" dirty="0" smtClean="0"/>
              <a:t> </a:t>
            </a:r>
            <a:r>
              <a:rPr lang="fr-FR" dirty="0" err="1" smtClean="0"/>
              <a:t>each</a:t>
            </a:r>
            <a:r>
              <a:rPr lang="fr-FR" dirty="0" smtClean="0"/>
              <a:t> of the phrases </a:t>
            </a:r>
            <a:r>
              <a:rPr lang="fr-FR" dirty="0" err="1" smtClean="0"/>
              <a:t>below</a:t>
            </a:r>
            <a:r>
              <a:rPr lang="fr-FR" dirty="0" smtClean="0"/>
              <a:t> :</a:t>
            </a:r>
            <a:endParaRPr lang="fr-FR" dirty="0"/>
          </a:p>
        </p:txBody>
      </p:sp>
      <p:sp>
        <p:nvSpPr>
          <p:cNvPr id="4" name="TextBox 3"/>
          <p:cNvSpPr txBox="1"/>
          <p:nvPr/>
        </p:nvSpPr>
        <p:spPr>
          <a:xfrm>
            <a:off x="150812" y="2514600"/>
            <a:ext cx="12192000" cy="351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65138" indent="-465138">
              <a:buFont typeface="+mj-lt"/>
              <a:buAutoNum type="arabicPeriod"/>
            </a:pPr>
            <a:r>
              <a:rPr lang="fr-FR" sz="3200" dirty="0"/>
              <a:t>Il y </a:t>
            </a:r>
            <a:r>
              <a:rPr lang="fr-FR" sz="3200" dirty="0" smtClean="0"/>
              <a:t>avait</a:t>
            </a:r>
          </a:p>
          <a:p>
            <a:pPr marL="465138" indent="-465138">
              <a:buFont typeface="+mj-lt"/>
              <a:buAutoNum type="arabicPeriod"/>
            </a:pPr>
            <a:r>
              <a:rPr lang="fr-FR" sz="3200" dirty="0" smtClean="0"/>
              <a:t>Il faisait</a:t>
            </a:r>
          </a:p>
          <a:p>
            <a:pPr marL="465138" indent="-465138">
              <a:buFont typeface="+mj-lt"/>
              <a:buAutoNum type="arabicPeriod"/>
            </a:pPr>
            <a:r>
              <a:rPr lang="fr-FR" sz="3200" dirty="0" smtClean="0"/>
              <a:t>Je </a:t>
            </a:r>
            <a:r>
              <a:rPr lang="fr-FR" sz="3200" dirty="0"/>
              <a:t>pouvais/je ne pouvais </a:t>
            </a:r>
            <a:r>
              <a:rPr lang="fr-FR" sz="3200" dirty="0" smtClean="0"/>
              <a:t>pas / il pouvait / il ne pouvait pas</a:t>
            </a:r>
          </a:p>
          <a:p>
            <a:pPr marL="465138" indent="-465138">
              <a:buFont typeface="+mj-lt"/>
              <a:buAutoNum type="arabicPeriod"/>
            </a:pPr>
            <a:r>
              <a:rPr lang="fr-FR" sz="3200" dirty="0" smtClean="0"/>
              <a:t>Il </a:t>
            </a:r>
            <a:r>
              <a:rPr lang="fr-FR" sz="3200" dirty="0"/>
              <a:t>dormait/ils </a:t>
            </a:r>
            <a:r>
              <a:rPr lang="fr-FR" sz="3200" dirty="0" smtClean="0"/>
              <a:t>dormaient</a:t>
            </a:r>
          </a:p>
          <a:p>
            <a:pPr marL="465138" indent="-465138">
              <a:buFont typeface="+mj-lt"/>
              <a:buAutoNum type="arabicPeriod"/>
            </a:pPr>
            <a:r>
              <a:rPr lang="fr-FR" sz="3200" dirty="0" smtClean="0"/>
              <a:t>J’ai </a:t>
            </a:r>
            <a:r>
              <a:rPr lang="fr-FR" sz="3200" dirty="0"/>
              <a:t>entendu / </a:t>
            </a:r>
            <a:r>
              <a:rPr lang="fr-FR" sz="3200" dirty="0" smtClean="0"/>
              <a:t>il </a:t>
            </a:r>
            <a:r>
              <a:rPr lang="fr-FR" sz="3200" dirty="0"/>
              <a:t>a </a:t>
            </a:r>
            <a:r>
              <a:rPr lang="fr-FR" sz="3200" dirty="0" smtClean="0"/>
              <a:t>entendu</a:t>
            </a:r>
          </a:p>
          <a:p>
            <a:pPr marL="465138" indent="-465138">
              <a:buFont typeface="+mj-lt"/>
              <a:buAutoNum type="arabicPeriod"/>
            </a:pPr>
            <a:r>
              <a:rPr lang="fr-FR" sz="3200" dirty="0" smtClean="0"/>
              <a:t>Je </a:t>
            </a:r>
            <a:r>
              <a:rPr lang="fr-FR" sz="3200" dirty="0"/>
              <a:t>voulais / il </a:t>
            </a:r>
            <a:r>
              <a:rPr lang="fr-FR" sz="3200" dirty="0" smtClean="0"/>
              <a:t>voulait</a:t>
            </a:r>
          </a:p>
          <a:p>
            <a:pPr marL="465138" indent="-465138">
              <a:buFont typeface="+mj-lt"/>
              <a:buAutoNum type="arabicPeriod"/>
            </a:pPr>
            <a:r>
              <a:rPr lang="fr-FR" sz="3050" dirty="0" smtClean="0"/>
              <a:t>J’ai </a:t>
            </a:r>
            <a:r>
              <a:rPr lang="fr-FR" sz="3050" dirty="0"/>
              <a:t>réussi / je n’ai pas réussi / il a réussi / il n’a pas </a:t>
            </a:r>
            <a:r>
              <a:rPr lang="fr-FR" sz="3050" dirty="0" smtClean="0"/>
              <a:t>réussi (</a:t>
            </a:r>
            <a:r>
              <a:rPr lang="fr-FR" sz="3050" dirty="0"/>
              <a:t>à …)</a:t>
            </a:r>
            <a:endParaRPr lang="en-US" sz="3050" dirty="0"/>
          </a:p>
        </p:txBody>
      </p:sp>
    </p:spTree>
    <p:extLst>
      <p:ext uri="{BB962C8B-B14F-4D97-AF65-F5344CB8AC3E}">
        <p14:creationId xmlns:p14="http://schemas.microsoft.com/office/powerpoint/2010/main" val="26877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1812" y="243512"/>
            <a:ext cx="4876800" cy="6609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1313" indent="-231775">
              <a:buFont typeface="Arial" panose="020B0604020202020204" pitchFamily="34" charset="0"/>
              <a:buChar char="•"/>
            </a:pPr>
            <a:r>
              <a:rPr lang="fr-FR" sz="2650" dirty="0" smtClean="0"/>
              <a:t>Ce matin, je me suis réveillée à trois heures et demie!</a:t>
            </a:r>
          </a:p>
          <a:p>
            <a:pPr marL="341313" indent="-231775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341313" indent="-231775">
              <a:buFont typeface="Arial" panose="020B0604020202020204" pitchFamily="34" charset="0"/>
              <a:buChar char="•"/>
            </a:pPr>
            <a:r>
              <a:rPr lang="fr-FR" sz="2800" dirty="0" smtClean="0"/>
              <a:t>Il y avait une mouche dans ma chambre.</a:t>
            </a:r>
          </a:p>
          <a:p>
            <a:pPr marL="341313" indent="-231775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341313" indent="-231775">
              <a:buFont typeface="Arial" panose="020B0604020202020204" pitchFamily="34" charset="0"/>
              <a:buChar char="•"/>
            </a:pPr>
            <a:r>
              <a:rPr lang="fr-FR" sz="2800" dirty="0" smtClean="0"/>
              <a:t>Il faisait beaucoup de bruit.</a:t>
            </a:r>
          </a:p>
          <a:p>
            <a:pPr marL="341313" indent="-231775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341313" indent="-231775">
              <a:buFont typeface="Arial" panose="020B0604020202020204" pitchFamily="34" charset="0"/>
              <a:buChar char="•"/>
            </a:pPr>
            <a:r>
              <a:rPr lang="fr-FR" sz="2800" dirty="0" smtClean="0"/>
              <a:t>Je ne pouvais pas dormir.</a:t>
            </a:r>
          </a:p>
          <a:p>
            <a:pPr marL="341313" indent="-231775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341313" indent="-231775">
              <a:buFont typeface="Arial" panose="020B0604020202020204" pitchFamily="34" charset="0"/>
              <a:buChar char="•"/>
            </a:pPr>
            <a:r>
              <a:rPr lang="fr-FR" sz="2800" dirty="0" smtClean="0"/>
              <a:t>J’étais très énervée.</a:t>
            </a:r>
          </a:p>
          <a:p>
            <a:pPr marL="341313" indent="-231775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341313" indent="-231775">
              <a:buFont typeface="Arial" panose="020B0604020202020204" pitchFamily="34" charset="0"/>
              <a:buChar char="•"/>
            </a:pPr>
            <a:r>
              <a:rPr lang="fr-FR" sz="2800" dirty="0" smtClean="0"/>
              <a:t>Aujourd’hui, je suis fatiguée.</a:t>
            </a:r>
            <a:endParaRPr lang="fr-FR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8212" y="1121032"/>
            <a:ext cx="5456586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83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1812" y="482038"/>
            <a:ext cx="4876800" cy="605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538"/>
            <a:r>
              <a:rPr lang="fr-FR" sz="2650" i="1" dirty="0" err="1" smtClean="0"/>
              <a:t>Create</a:t>
            </a:r>
            <a:r>
              <a:rPr lang="fr-FR" sz="2650" i="1" dirty="0" smtClean="0"/>
              <a:t> a 4-6 sentence story </a:t>
            </a:r>
            <a:r>
              <a:rPr lang="fr-FR" sz="2650" i="1" dirty="0" err="1" smtClean="0"/>
              <a:t>that</a:t>
            </a:r>
            <a:r>
              <a:rPr lang="fr-FR" sz="2650" i="1" dirty="0" smtClean="0"/>
              <a:t> </a:t>
            </a:r>
            <a:r>
              <a:rPr lang="fr-FR" sz="2650" i="1" dirty="0" err="1" smtClean="0"/>
              <a:t>includes</a:t>
            </a:r>
            <a:r>
              <a:rPr lang="fr-FR" sz="2650" i="1" dirty="0" smtClean="0"/>
              <a:t> </a:t>
            </a:r>
            <a:r>
              <a:rPr lang="fr-FR" sz="2650" i="1" dirty="0" err="1" smtClean="0"/>
              <a:t>these</a:t>
            </a:r>
            <a:r>
              <a:rPr lang="fr-FR" sz="2650" i="1" dirty="0" smtClean="0"/>
              <a:t> phrases:</a:t>
            </a:r>
          </a:p>
          <a:p>
            <a:pPr marL="341313" indent="-231775">
              <a:buFont typeface="Arial" panose="020B0604020202020204" pitchFamily="34" charset="0"/>
              <a:buChar char="•"/>
            </a:pPr>
            <a:endParaRPr lang="fr-FR" sz="2650" dirty="0"/>
          </a:p>
          <a:p>
            <a:pPr marL="341313" indent="-231775">
              <a:buFont typeface="Arial" panose="020B0604020202020204" pitchFamily="34" charset="0"/>
              <a:buChar char="•"/>
            </a:pPr>
            <a:r>
              <a:rPr lang="fr-FR" sz="2800" dirty="0"/>
              <a:t>Je me suis </a:t>
            </a:r>
            <a:r>
              <a:rPr lang="fr-FR" sz="2800" dirty="0" smtClean="0"/>
              <a:t>réveillé</a:t>
            </a:r>
          </a:p>
          <a:p>
            <a:pPr marL="341313" indent="-231775">
              <a:buFont typeface="Arial" panose="020B0604020202020204" pitchFamily="34" charset="0"/>
              <a:buChar char="•"/>
            </a:pPr>
            <a:endParaRPr lang="fr-FR" sz="2800" dirty="0"/>
          </a:p>
          <a:p>
            <a:pPr marL="341313" indent="-231775">
              <a:buFont typeface="Arial" panose="020B0604020202020204" pitchFamily="34" charset="0"/>
              <a:buChar char="•"/>
            </a:pPr>
            <a:r>
              <a:rPr lang="fr-FR" sz="2800" dirty="0" smtClean="0"/>
              <a:t>Il y avait</a:t>
            </a:r>
          </a:p>
          <a:p>
            <a:pPr marL="341313" indent="-231775">
              <a:buFont typeface="Arial" panose="020B0604020202020204" pitchFamily="34" charset="0"/>
              <a:buChar char="•"/>
            </a:pPr>
            <a:endParaRPr lang="fr-FR" sz="2800" dirty="0"/>
          </a:p>
          <a:p>
            <a:pPr marL="341313" indent="-231775">
              <a:buFont typeface="Arial" panose="020B0604020202020204" pitchFamily="34" charset="0"/>
              <a:buChar char="•"/>
            </a:pPr>
            <a:r>
              <a:rPr lang="fr-FR" sz="2800" dirty="0" smtClean="0"/>
              <a:t>Il faisait</a:t>
            </a:r>
          </a:p>
          <a:p>
            <a:pPr marL="341313" indent="-231775">
              <a:buFont typeface="Arial" panose="020B0604020202020204" pitchFamily="34" charset="0"/>
              <a:buChar char="•"/>
            </a:pPr>
            <a:endParaRPr lang="fr-FR" sz="2800" dirty="0"/>
          </a:p>
          <a:p>
            <a:pPr marL="341313" indent="-231775">
              <a:buFont typeface="Arial" panose="020B0604020202020204" pitchFamily="34" charset="0"/>
              <a:buChar char="•"/>
            </a:pPr>
            <a:r>
              <a:rPr lang="fr-FR" sz="2800" dirty="0" smtClean="0"/>
              <a:t>Je pouvais (je ne pouvais pas)</a:t>
            </a:r>
          </a:p>
          <a:p>
            <a:pPr marL="341313" indent="-231775">
              <a:buFont typeface="Arial" panose="020B0604020202020204" pitchFamily="34" charset="0"/>
              <a:buChar char="•"/>
            </a:pPr>
            <a:endParaRPr lang="fr-FR" sz="2800" dirty="0"/>
          </a:p>
          <a:p>
            <a:pPr marL="341313" indent="-231775">
              <a:buFont typeface="Arial" panose="020B0604020202020204" pitchFamily="34" charset="0"/>
              <a:buChar char="•"/>
            </a:pPr>
            <a:r>
              <a:rPr lang="fr-FR" sz="2800" dirty="0" smtClean="0"/>
              <a:t>J’étais</a:t>
            </a:r>
          </a:p>
          <a:p>
            <a:pPr marL="341313" indent="-231775">
              <a:buFont typeface="Arial" panose="020B0604020202020204" pitchFamily="34" charset="0"/>
              <a:buChar char="•"/>
            </a:pPr>
            <a:endParaRPr lang="fr-FR" sz="28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8212" y="1121032"/>
            <a:ext cx="5456586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28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1812" y="243512"/>
            <a:ext cx="4876800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538"/>
            <a:r>
              <a:rPr lang="fr-FR" sz="2400" dirty="0" smtClean="0"/>
              <a:t>Perspective change: rewrite </a:t>
            </a:r>
            <a:r>
              <a:rPr lang="fr-FR" sz="2400" dirty="0" err="1" smtClean="0"/>
              <a:t>this</a:t>
            </a:r>
            <a:r>
              <a:rPr lang="fr-FR" sz="2400" dirty="0" smtClean="0"/>
              <a:t> </a:t>
            </a:r>
            <a:r>
              <a:rPr lang="fr-FR" sz="2400" dirty="0" err="1" smtClean="0"/>
              <a:t>using</a:t>
            </a:r>
            <a:r>
              <a:rPr lang="fr-FR" sz="2400" dirty="0" smtClean="0"/>
              <a:t> « elle » to </a:t>
            </a:r>
            <a:r>
              <a:rPr lang="fr-FR" sz="2400" dirty="0" err="1" smtClean="0"/>
              <a:t>summarize</a:t>
            </a:r>
            <a:r>
              <a:rPr lang="fr-FR" sz="2400" dirty="0"/>
              <a:t> </a:t>
            </a:r>
            <a:r>
              <a:rPr lang="fr-FR" sz="2400" dirty="0" err="1" smtClean="0"/>
              <a:t>what</a:t>
            </a:r>
            <a:r>
              <a:rPr lang="fr-FR" sz="2400" dirty="0" smtClean="0"/>
              <a:t> </a:t>
            </a:r>
            <a:r>
              <a:rPr lang="fr-FR" sz="2400" dirty="0" err="1" smtClean="0"/>
              <a:t>happened</a:t>
            </a:r>
            <a:r>
              <a:rPr lang="fr-FR" sz="2400" dirty="0" smtClean="0"/>
              <a:t> to me</a:t>
            </a:r>
            <a:endParaRPr lang="fr-FR" dirty="0" smtClean="0"/>
          </a:p>
          <a:p>
            <a:pPr marL="341313" indent="-231775">
              <a:buFont typeface="Arial" panose="020B0604020202020204" pitchFamily="34" charset="0"/>
              <a:buChar char="•"/>
            </a:pPr>
            <a:endParaRPr lang="fr-FR" dirty="0"/>
          </a:p>
          <a:p>
            <a:pPr marL="341313" indent="-231775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341313" indent="-231775">
              <a:buFont typeface="Arial" panose="020B0604020202020204" pitchFamily="34" charset="0"/>
              <a:buChar char="•"/>
            </a:pPr>
            <a:r>
              <a:rPr lang="fr-FR" sz="2400" dirty="0" smtClean="0"/>
              <a:t>Ce matin, je me suis réveillée à trois heures et demie!</a:t>
            </a:r>
          </a:p>
          <a:p>
            <a:pPr marL="341313" indent="-231775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1313" indent="-231775">
              <a:buFont typeface="Arial" panose="020B0604020202020204" pitchFamily="34" charset="0"/>
              <a:buChar char="•"/>
            </a:pPr>
            <a:r>
              <a:rPr lang="fr-FR" sz="2400" dirty="0" smtClean="0"/>
              <a:t>Il y avait une mouche dans ma chambre.</a:t>
            </a:r>
          </a:p>
          <a:p>
            <a:pPr marL="341313" indent="-231775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1313" indent="-231775">
              <a:buFont typeface="Arial" panose="020B0604020202020204" pitchFamily="34" charset="0"/>
              <a:buChar char="•"/>
            </a:pPr>
            <a:r>
              <a:rPr lang="fr-FR" sz="2400" dirty="0" smtClean="0"/>
              <a:t>Il faisait beaucoup de bruit.</a:t>
            </a:r>
          </a:p>
          <a:p>
            <a:pPr marL="341313" indent="-231775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1313" indent="-231775">
              <a:buFont typeface="Arial" panose="020B0604020202020204" pitchFamily="34" charset="0"/>
              <a:buChar char="•"/>
            </a:pPr>
            <a:r>
              <a:rPr lang="fr-FR" sz="2400" dirty="0" smtClean="0"/>
              <a:t>Je ne pouvais pas dormir.</a:t>
            </a:r>
          </a:p>
          <a:p>
            <a:pPr marL="341313" indent="-231775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1313" indent="-231775">
              <a:buFont typeface="Arial" panose="020B0604020202020204" pitchFamily="34" charset="0"/>
              <a:buChar char="•"/>
            </a:pPr>
            <a:r>
              <a:rPr lang="fr-FR" sz="2400" dirty="0" smtClean="0"/>
              <a:t>J’étais très énervée.</a:t>
            </a:r>
          </a:p>
          <a:p>
            <a:pPr marL="341313" indent="-231775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1313" indent="-231775">
              <a:buFont typeface="Arial" panose="020B0604020202020204" pitchFamily="34" charset="0"/>
              <a:buChar char="•"/>
            </a:pPr>
            <a:r>
              <a:rPr lang="fr-FR" sz="2400" dirty="0" smtClean="0"/>
              <a:t>Aujourd’hui, je suis fatiguée.</a:t>
            </a:r>
            <a:endParaRPr lang="fr-F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8212" y="1121032"/>
            <a:ext cx="5456586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49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1812" y="482038"/>
            <a:ext cx="4876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538"/>
            <a:r>
              <a:rPr lang="fr-FR" sz="3600" i="1" dirty="0" smtClean="0"/>
              <a:t>Présente ton histoire à ton groupe.</a:t>
            </a:r>
          </a:p>
          <a:p>
            <a:pPr marL="109538"/>
            <a:endParaRPr lang="fr-FR" sz="3600" i="1" dirty="0"/>
          </a:p>
          <a:p>
            <a:pPr marL="109538"/>
            <a:r>
              <a:rPr lang="fr-FR" sz="3600" i="1" dirty="0" smtClean="0"/>
              <a:t>Choisis UNE histoire à raconter à la classe.</a:t>
            </a:r>
            <a:endParaRPr lang="fr-FR" sz="4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8212" y="1121032"/>
            <a:ext cx="5456586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0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1812" y="482038"/>
            <a:ext cx="4876800" cy="607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1313" indent="-231775">
              <a:buFont typeface="Arial" panose="020B0604020202020204" pitchFamily="34" charset="0"/>
              <a:buChar char="•"/>
            </a:pPr>
            <a:r>
              <a:rPr lang="fr-FR" sz="2650" dirty="0" smtClean="0"/>
              <a:t>Madame Berndt s’est réveillée à quelle heure?</a:t>
            </a:r>
          </a:p>
          <a:p>
            <a:pPr marL="341313" indent="-231775">
              <a:buFont typeface="Arial" panose="020B0604020202020204" pitchFamily="34" charset="0"/>
              <a:buChar char="•"/>
            </a:pPr>
            <a:endParaRPr lang="fr-FR" sz="2800" dirty="0"/>
          </a:p>
          <a:p>
            <a:pPr marL="341313" indent="-231775">
              <a:buFont typeface="Arial" panose="020B0604020202020204" pitchFamily="34" charset="0"/>
              <a:buChar char="•"/>
            </a:pPr>
            <a:r>
              <a:rPr lang="fr-FR" sz="2800" dirty="0" smtClean="0"/>
              <a:t>Qu’est-ce que qu’il y avait dans la chambre?</a:t>
            </a:r>
          </a:p>
          <a:p>
            <a:pPr marL="341313" indent="-231775">
              <a:buFont typeface="Arial" panose="020B0604020202020204" pitchFamily="34" charset="0"/>
              <a:buChar char="•"/>
            </a:pPr>
            <a:endParaRPr lang="fr-FR" sz="2800" dirty="0"/>
          </a:p>
          <a:p>
            <a:pPr marL="341313" indent="-231775">
              <a:buFont typeface="Arial" panose="020B0604020202020204" pitchFamily="34" charset="0"/>
              <a:buChar char="•"/>
            </a:pPr>
            <a:r>
              <a:rPr lang="fr-FR" sz="2800" dirty="0" smtClean="0"/>
              <a:t>Que faisait la mouche?</a:t>
            </a:r>
          </a:p>
          <a:p>
            <a:pPr marL="341313" indent="-231775">
              <a:buFont typeface="Arial" panose="020B0604020202020204" pitchFamily="34" charset="0"/>
              <a:buChar char="•"/>
            </a:pPr>
            <a:endParaRPr lang="fr-FR" sz="2800" dirty="0"/>
          </a:p>
          <a:p>
            <a:pPr marL="341313" indent="-231775">
              <a:buFont typeface="Arial" panose="020B0604020202020204" pitchFamily="34" charset="0"/>
              <a:buChar char="•"/>
            </a:pPr>
            <a:r>
              <a:rPr lang="fr-FR" sz="2800" dirty="0" smtClean="0"/>
              <a:t>Qui ne pouvait pas dormir?</a:t>
            </a:r>
          </a:p>
          <a:p>
            <a:pPr marL="341313" indent="-231775">
              <a:buFont typeface="Arial" panose="020B0604020202020204" pitchFamily="34" charset="0"/>
              <a:buChar char="•"/>
            </a:pPr>
            <a:endParaRPr lang="fr-FR" sz="2800" dirty="0"/>
          </a:p>
          <a:p>
            <a:pPr marL="341313" indent="-231775">
              <a:buFont typeface="Arial" panose="020B0604020202020204" pitchFamily="34" charset="0"/>
              <a:buChar char="•"/>
            </a:pPr>
            <a:r>
              <a:rPr lang="fr-FR" sz="2800" dirty="0" smtClean="0"/>
              <a:t>Est-ce que Madame Berndt était contente ou énervée?</a:t>
            </a:r>
            <a:endParaRPr lang="fr-FR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8212" y="1121032"/>
            <a:ext cx="5456586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00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12419012" cy="1143000"/>
          </a:xfrm>
        </p:spPr>
        <p:txBody>
          <a:bodyPr>
            <a:normAutofit/>
          </a:bodyPr>
          <a:lstStyle/>
          <a:p>
            <a:r>
              <a:rPr lang="fr-FR" sz="6000" dirty="0" err="1" smtClean="0">
                <a:ln w="3175">
                  <a:solidFill>
                    <a:schemeClr val="tx1">
                      <a:lumMod val="95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</a:t>
            </a:r>
            <a:r>
              <a:rPr lang="fr-FR" sz="6000" dirty="0" smtClean="0">
                <a:ln w="3175">
                  <a:solidFill>
                    <a:schemeClr val="tx1">
                      <a:lumMod val="95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6000" dirty="0" err="1" smtClean="0">
                <a:ln w="3175">
                  <a:solidFill>
                    <a:schemeClr val="tx1">
                      <a:lumMod val="95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fr-FR" sz="6000" dirty="0" smtClean="0">
                <a:ln w="3175">
                  <a:solidFill>
                    <a:schemeClr val="tx1">
                      <a:lumMod val="95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out!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1812" y="1676400"/>
            <a:ext cx="11657013" cy="4343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3600" dirty="0" smtClean="0"/>
              <a:t>Saute!  /  Sautez!</a:t>
            </a:r>
            <a:endParaRPr lang="fr-FR" sz="3600" dirty="0" smtClean="0"/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 smtClean="0"/>
              <a:t>Réveille-toi!   /  Réveillez-vous!</a:t>
            </a:r>
            <a:endParaRPr lang="fr-FR" sz="3600" dirty="0" smtClean="0"/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 smtClean="0"/>
              <a:t>Attrape la mouche!  / Attrapez la mouche!</a:t>
            </a:r>
            <a:endParaRPr lang="fr-FR" sz="3600" dirty="0" smtClean="0"/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 smtClean="0"/>
              <a:t>Renverse la tasse!   / Renversez la tasse!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4005183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12419012" cy="1143000"/>
          </a:xfrm>
        </p:spPr>
        <p:txBody>
          <a:bodyPr>
            <a:normAutofit/>
          </a:bodyPr>
          <a:lstStyle/>
          <a:p>
            <a:r>
              <a:rPr lang="fr-FR" sz="6000" dirty="0" err="1" smtClean="0">
                <a:ln w="3175">
                  <a:solidFill>
                    <a:schemeClr val="tx1">
                      <a:lumMod val="95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</a:t>
            </a:r>
            <a:r>
              <a:rPr lang="fr-FR" sz="6000" dirty="0" smtClean="0">
                <a:ln w="3175">
                  <a:solidFill>
                    <a:schemeClr val="tx1">
                      <a:lumMod val="95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6000" dirty="0" err="1" smtClean="0">
                <a:ln w="3175">
                  <a:solidFill>
                    <a:schemeClr val="tx1">
                      <a:lumMod val="95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fr-FR" sz="6000" dirty="0" smtClean="0">
                <a:ln w="3175">
                  <a:solidFill>
                    <a:schemeClr val="tx1">
                      <a:lumMod val="95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out!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1812" y="1676400"/>
            <a:ext cx="11657013" cy="4343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3600" dirty="0" smtClean="0"/>
              <a:t>Il / elle a sauté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 smtClean="0"/>
              <a:t>Il / elle s’est réveillé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 smtClean="0"/>
              <a:t>Il / elle a attrapé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 smtClean="0"/>
              <a:t>Il / elle a renversé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354692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412" y="152400"/>
            <a:ext cx="12039600" cy="1143000"/>
          </a:xfrm>
        </p:spPr>
        <p:txBody>
          <a:bodyPr>
            <a:normAutofit/>
          </a:bodyPr>
          <a:lstStyle/>
          <a:p>
            <a:r>
              <a:rPr lang="fr-FR" sz="6000" dirty="0" smtClean="0">
                <a:ln w="3175">
                  <a:solidFill>
                    <a:schemeClr val="tx1">
                      <a:lumMod val="95000"/>
                    </a:schemeClr>
                  </a:solidFill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Attrape-rêves</a:t>
            </a:r>
            <a:endParaRPr lang="fr-FR" dirty="0">
              <a:solidFill>
                <a:srgbClr val="92D050"/>
              </a:solidFill>
            </a:endParaRPr>
          </a:p>
        </p:txBody>
      </p:sp>
      <p:pic>
        <p:nvPicPr>
          <p:cNvPr id="1026" name="Picture 2" descr="http://lesmoutonsenrages.fr/wp-content/uploads/2015/09/large-500x6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5012" y="41951"/>
            <a:ext cx="5109482" cy="6816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lebonsensdesetoiles.com/wp-content/uploads/2012/10/316661_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7600"/>
            <a:ext cx="437213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9812" y="1416735"/>
            <a:ext cx="4537167" cy="3780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93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oodgrain 16x9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Century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Century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Century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C20563B-C646-42AF-9D0D-76DF086793C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Woodgrain nature presentation (widescreen)</Template>
  <TotalTime>0</TotalTime>
  <Words>447</Words>
  <Application>Microsoft Office PowerPoint</Application>
  <PresentationFormat>Custom</PresentationFormat>
  <Paragraphs>104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Century</vt:lpstr>
      <vt:lpstr>Woodgrain 16x9</vt:lpstr>
      <vt:lpstr>Pour un bonbon! Devine (guess) à quelle heure je me suis réveillé ce matin!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Act it out!</vt:lpstr>
      <vt:lpstr>Act it out!</vt:lpstr>
      <vt:lpstr>Attrape-rêves</vt:lpstr>
      <vt:lpstr>PowerPoint Presentation</vt:lpstr>
      <vt:lpstr>Le chat et la mouche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Devoirs  Create a one paragraph story (7 sentences minimum) OR write 10 unrelated sentences using each of the phrases below 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2016-04-21T13:45:22Z</dcterms:created>
  <dcterms:modified xsi:type="dcterms:W3CDTF">2016-04-26T13:12:37Z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TC028011159991</vt:lpwstr>
  </property>
</Properties>
</file>